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sldIdLst>
    <p:sldId id="256" r:id="rId3"/>
    <p:sldId id="266" r:id="rId4"/>
    <p:sldId id="267" r:id="rId5"/>
    <p:sldId id="268" r:id="rId6"/>
    <p:sldId id="270" r:id="rId7"/>
    <p:sldId id="269" r:id="rId8"/>
    <p:sldId id="257" r:id="rId9"/>
    <p:sldId id="271" r:id="rId10"/>
    <p:sldId id="272" r:id="rId11"/>
    <p:sldId id="27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87" autoAdjust="0"/>
  </p:normalViewPr>
  <p:slideViewPr>
    <p:cSldViewPr>
      <p:cViewPr varScale="1">
        <p:scale>
          <a:sx n="108" d="100"/>
          <a:sy n="108" d="100"/>
        </p:scale>
        <p:origin x="170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E576A-79FC-483F-93DD-FE7665F4FA10}" type="slidenum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3364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E978D-BC99-4A42-8185-5D2B80634860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897237"/>
      </p:ext>
    </p:extLst>
  </p:cSld>
  <p:clrMapOvr>
    <a:masterClrMapping/>
  </p:clrMapOvr>
  <p:transition>
    <p:blinds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C2FB4-BCED-4647-B56B-5E90AF5CAD4C}" type="slidenum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798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blind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2ECD2-7128-4FEC-A4EC-131EB33E5E84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666571"/>
      </p:ext>
    </p:extLst>
  </p:cSld>
  <p:clrMapOvr>
    <a:masterClrMapping/>
  </p:clrMapOvr>
  <p:transition>
    <p:blinds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CA8E6-DD9B-458D-A2BA-0366B2B14EC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955515"/>
      </p:ext>
    </p:extLst>
  </p:cSld>
  <p:clrMapOvr>
    <a:masterClrMapping/>
  </p:clrMapOvr>
  <p:transition>
    <p:blind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A070F-EEBF-477E-95A4-A010EA5A585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965084"/>
      </p:ext>
    </p:extLst>
  </p:cSld>
  <p:clrMapOvr>
    <a:masterClrMapping/>
  </p:clrMapOvr>
  <p:transition>
    <p:blinds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ADD95-5723-4AE2-9C55-55695A9D7164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02675"/>
      </p:ext>
    </p:extLst>
  </p:cSld>
  <p:clrMapOvr>
    <a:masterClrMapping/>
  </p:clrMapOvr>
  <p:transition>
    <p:blind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7DAB6-028B-4B07-B4BC-65F85423A83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21263"/>
      </p:ext>
    </p:extLst>
  </p:cSld>
  <p:clrMapOvr>
    <a:masterClrMapping/>
  </p:clrMapOvr>
  <p:transition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3998F-A153-499B-8496-31993B4F5C7A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331176"/>
      </p:ext>
    </p:extLst>
  </p:cSld>
  <p:clrMapOvr>
    <a:masterClrMapping/>
  </p:clrMapOvr>
  <p:transition>
    <p:blinds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B37F-CF56-44C4-B8BB-BA2C5973E765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225433"/>
      </p:ext>
    </p:extLst>
  </p:cSld>
  <p:clrMapOvr>
    <a:masterClrMapping/>
  </p:clrMapOvr>
  <p:transition>
    <p:blinds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D195B-29EB-4C7B-808B-878281C24B74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033022"/>
      </p:ext>
    </p:extLst>
  </p:cSld>
  <p:clrMapOvr>
    <a:masterClrMapping/>
  </p:clrMapOvr>
  <p:transition>
    <p:blinds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4783D-7163-4FB3-8F19-608B9B7F0E72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594091"/>
      </p:ext>
    </p:extLst>
  </p:cSld>
  <p:clrMapOvr>
    <a:masterClrMapping/>
  </p:clrMapOvr>
  <p:transition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571E-4EB2-4018-9CAA-261E16C638DD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84571E-4EB2-4018-9CAA-261E16C638DD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59FC50-F80E-422F-9A9A-89366C1009F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34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4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47A54A-D18A-4950-B8BF-63CA13E4BE25}" type="datetimeFigureOut">
              <a:rPr lang="en-US">
                <a:solidFill>
                  <a:srgbClr val="04617B">
                    <a:shade val="9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8/22/2022</a:t>
            </a:fld>
            <a:endParaRPr lang="en-US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E36E02-7F0F-4A40-BBBE-CCEC7E341D38}" type="slidenum">
              <a:rPr lang="en-US">
                <a:solidFill>
                  <a:srgbClr val="04617B">
                    <a:shade val="9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grpSp>
        <p:nvGrpSpPr>
          <p:cNvPr id="14345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3180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ransition>
    <p:blinds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204864"/>
            <a:ext cx="7851648" cy="1828800"/>
          </a:xfrm>
        </p:spPr>
        <p:txBody>
          <a:bodyPr/>
          <a:lstStyle/>
          <a:p>
            <a:pPr algn="ctr"/>
            <a:r>
              <a:rPr lang="sr-Cyrl-R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ХЕМИЈСКИ САСТАВ ЋЕЛИЈЕ</a:t>
            </a:r>
            <a:endParaRPr lang="en-US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278" y="32862"/>
            <a:ext cx="8229600" cy="1143000"/>
          </a:xfrm>
        </p:spPr>
        <p:txBody>
          <a:bodyPr/>
          <a:lstStyle/>
          <a:p>
            <a:pPr algn="ctr"/>
            <a:r>
              <a:rPr lang="sr-Cyrl-R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АЗОТНЕ БАЗЕ</a:t>
            </a: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625" y="1340768"/>
            <a:ext cx="8736905" cy="3024336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Прстенасти молекули који, поред С атома, садрже и азот, а базом их чини амино-група.</a:t>
            </a:r>
          </a:p>
          <a:p>
            <a:endParaRPr lang="sr-Cyrl-RS" sz="80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Улазе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у састав </a:t>
            </a:r>
            <a:r>
              <a:rPr lang="sr-Cyrl-RS" b="1" dirty="0" smtClean="0">
                <a:latin typeface="Arial" pitchFamily="34" charset="0"/>
                <a:cs typeface="Arial" pitchFamily="34" charset="0"/>
              </a:rPr>
              <a:t>нуклеотида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– основна јединица грађе </a:t>
            </a:r>
            <a:r>
              <a:rPr lang="sr-Cyrl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нуклеинских киселина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(ДНК и РНК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sr-Cyrl-RS" sz="80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Пуринске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и пиримидинске базе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2" descr="Ð ÐµÐ·ÑÐ»ÑÐ°Ñ ÑÐ»Ð¸ÐºÐ° Ð·Ð° purinske i pirimidinske baz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Ð ÐµÐ·ÑÐ»ÑÐ°Ñ ÑÐ»Ð¸ÐºÐ° Ð·Ð° purinske i pirimidinske baz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77072"/>
            <a:ext cx="4852814" cy="2780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610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algn="ctr" eaLnBrk="1" hangingPunct="1"/>
            <a:r>
              <a:rPr lang="sr-Cyrl-CS" b="1" smtClean="0">
                <a:solidFill>
                  <a:schemeClr val="bg1"/>
                </a:solidFill>
                <a:latin typeface="Arial" charset="0"/>
              </a:rPr>
              <a:t>Хемијски састав ћелије</a:t>
            </a:r>
            <a:endParaRPr lang="en-US" b="1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07504" y="1935163"/>
            <a:ext cx="9001000" cy="4389437"/>
          </a:xfrm>
        </p:spPr>
        <p:txBody>
          <a:bodyPr/>
          <a:lstStyle/>
          <a:p>
            <a:pPr marL="609600" indent="-609600" eaLnBrk="1" hangingPunct="1">
              <a:buNone/>
            </a:pPr>
            <a:r>
              <a:rPr lang="sr-Cyrl-CS" sz="2800" b="1" dirty="0" smtClean="0">
                <a:solidFill>
                  <a:srgbClr val="F90701"/>
                </a:solidFill>
                <a:latin typeface="Arial" charset="0"/>
              </a:rPr>
              <a:t>	Биогени </a:t>
            </a:r>
            <a:r>
              <a:rPr lang="sr-Cyrl-CS" sz="2800" b="1" dirty="0">
                <a:solidFill>
                  <a:srgbClr val="F90701"/>
                </a:solidFill>
                <a:latin typeface="Arial" charset="0"/>
              </a:rPr>
              <a:t>елементи </a:t>
            </a:r>
            <a:r>
              <a:rPr lang="sr-Cyrl-CS" sz="2800" dirty="0" smtClean="0">
                <a:solidFill>
                  <a:schemeClr val="bg1"/>
                </a:solidFill>
                <a:latin typeface="Arial" charset="0"/>
              </a:rPr>
              <a:t>- хемијски елементи у ћели</a:t>
            </a:r>
            <a:r>
              <a:rPr lang="sr-Latn-CS" sz="2800" dirty="0" smtClean="0">
                <a:solidFill>
                  <a:schemeClr val="bg1"/>
                </a:solidFill>
                <a:latin typeface="Arial" charset="0"/>
              </a:rPr>
              <a:t>j</a:t>
            </a:r>
            <a:r>
              <a:rPr lang="sr-Cyrl-CS" sz="2800" dirty="0" smtClean="0">
                <a:solidFill>
                  <a:schemeClr val="bg1"/>
                </a:solidFill>
                <a:latin typeface="Arial" charset="0"/>
              </a:rPr>
              <a:t>и</a:t>
            </a:r>
            <a:r>
              <a:rPr lang="sr-Cyrl-RS" sz="2800" dirty="0" smtClean="0">
                <a:solidFill>
                  <a:schemeClr val="bg1"/>
                </a:solidFill>
                <a:latin typeface="Arial" charset="0"/>
              </a:rPr>
              <a:t> који имју изузетно важну улогу у животним  процесима</a:t>
            </a:r>
            <a:r>
              <a:rPr lang="sr-Cyrl-CS" sz="2800" dirty="0" smtClean="0">
                <a:solidFill>
                  <a:schemeClr val="bg1"/>
                </a:solidFill>
                <a:latin typeface="Arial" charset="0"/>
              </a:rPr>
              <a:t>:</a:t>
            </a:r>
            <a:endParaRPr lang="sr-Latn-CS" sz="2800" dirty="0" smtClean="0">
              <a:solidFill>
                <a:schemeClr val="bg1"/>
              </a:solidFill>
              <a:latin typeface="Arial" charset="0"/>
            </a:endParaRPr>
          </a:p>
          <a:p>
            <a:pPr marL="609600" indent="-609600" eaLnBrk="1" hangingPunct="1">
              <a:buFont typeface="Wingdings 2" pitchFamily="18" charset="2"/>
              <a:buNone/>
            </a:pPr>
            <a:endParaRPr lang="sr-Cyrl-CS" sz="2800" dirty="0" smtClean="0">
              <a:solidFill>
                <a:schemeClr val="bg1"/>
              </a:solidFill>
              <a:latin typeface="Arial" charset="0"/>
            </a:endParaRPr>
          </a:p>
          <a:p>
            <a:pPr marL="976313" lvl="1" indent="-609600" eaLnBrk="1" hangingPunct="1">
              <a:buFontTx/>
              <a:buAutoNum type="arabicPeriod"/>
            </a:pPr>
            <a:r>
              <a:rPr lang="sr-Cyrl-CS" b="1" dirty="0" smtClean="0">
                <a:solidFill>
                  <a:schemeClr val="bg1"/>
                </a:solidFill>
                <a:latin typeface="Arial" charset="0"/>
              </a:rPr>
              <a:t>макро</a:t>
            </a:r>
            <a:r>
              <a:rPr lang="en-US" b="1" dirty="0" smtClean="0">
                <a:solidFill>
                  <a:schemeClr val="bg1"/>
                </a:solidFill>
                <a:latin typeface="Arial" charset="0"/>
              </a:rPr>
              <a:t>e</a:t>
            </a:r>
            <a:r>
              <a:rPr lang="sr-Cyrl-CS" b="1" dirty="0" smtClean="0">
                <a:solidFill>
                  <a:schemeClr val="bg1"/>
                </a:solidFill>
                <a:latin typeface="Arial" charset="0"/>
              </a:rPr>
              <a:t>лементи </a:t>
            </a:r>
            <a:r>
              <a:rPr lang="sr-Cyrl-CS" dirty="0" smtClean="0">
                <a:solidFill>
                  <a:schemeClr val="bg1"/>
                </a:solidFill>
                <a:latin typeface="Arial" charset="0"/>
              </a:rPr>
              <a:t>(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C</a:t>
            </a:r>
            <a:r>
              <a:rPr lang="sr-Latn-CS" dirty="0" smtClean="0">
                <a:solidFill>
                  <a:schemeClr val="bg1"/>
                </a:solidFill>
                <a:latin typeface="Arial" charset="0"/>
              </a:rPr>
              <a:t>, 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O</a:t>
            </a:r>
            <a:r>
              <a:rPr lang="sr-Latn-CS" dirty="0" smtClean="0">
                <a:solidFill>
                  <a:schemeClr val="bg1"/>
                </a:solidFill>
                <a:latin typeface="Arial" charset="0"/>
              </a:rPr>
              <a:t>, H, N</a:t>
            </a:r>
            <a:r>
              <a:rPr lang="sr-Cyrl-RS" dirty="0" smtClean="0">
                <a:solidFill>
                  <a:schemeClr val="bg1"/>
                </a:solidFill>
                <a:latin typeface="Arial" charset="0"/>
              </a:rPr>
              <a:t>,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rial" charset="0"/>
              </a:rPr>
              <a:t>Ca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, Na, K, Mg, </a:t>
            </a:r>
            <a:r>
              <a:rPr lang="en-US" dirty="0" err="1" smtClean="0">
                <a:solidFill>
                  <a:schemeClr val="bg1"/>
                </a:solidFill>
                <a:latin typeface="Arial" charset="0"/>
              </a:rPr>
              <a:t>Cl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, S, P</a:t>
            </a:r>
            <a:r>
              <a:rPr lang="sr-Latn-CS" dirty="0" smtClean="0">
                <a:solidFill>
                  <a:schemeClr val="bg1"/>
                </a:solidFill>
                <a:latin typeface="Arial" charset="0"/>
              </a:rPr>
              <a:t>)</a:t>
            </a:r>
            <a:r>
              <a:rPr lang="sr-Cyrl-RS" dirty="0" smtClean="0">
                <a:solidFill>
                  <a:schemeClr val="bg1"/>
                </a:solidFill>
                <a:latin typeface="Arial" charset="0"/>
              </a:rPr>
              <a:t> </a:t>
            </a:r>
            <a:endParaRPr lang="sr-Cyrl-CS" dirty="0" smtClean="0">
              <a:solidFill>
                <a:schemeClr val="bg1"/>
              </a:solidFill>
              <a:latin typeface="Arial" charset="0"/>
            </a:endParaRPr>
          </a:p>
          <a:p>
            <a:pPr marL="976313" lvl="1" indent="-609600" eaLnBrk="1" hangingPunct="1">
              <a:buFontTx/>
              <a:buAutoNum type="arabicPeriod"/>
            </a:pPr>
            <a:r>
              <a:rPr lang="sr-Cyrl-CS" b="1" dirty="0" smtClean="0">
                <a:solidFill>
                  <a:schemeClr val="bg1"/>
                </a:solidFill>
                <a:latin typeface="Arial" charset="0"/>
              </a:rPr>
              <a:t>микроелементи</a:t>
            </a:r>
            <a:r>
              <a:rPr lang="sr-Latn-CS" dirty="0" smtClean="0">
                <a:solidFill>
                  <a:schemeClr val="bg1"/>
                </a:solidFill>
                <a:latin typeface="Arial" charset="0"/>
              </a:rPr>
              <a:t> (Mn, Cu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, J, Zn, Br,</a:t>
            </a:r>
            <a:r>
              <a:rPr lang="sr-Latn-CS" dirty="0" smtClean="0">
                <a:solidFill>
                  <a:schemeClr val="bg1"/>
                </a:solidFill>
                <a:latin typeface="Arial" charset="0"/>
              </a:rPr>
              <a:t>...)</a:t>
            </a:r>
            <a:endParaRPr lang="sr-Cyrl-CS" dirty="0" smtClean="0">
              <a:solidFill>
                <a:schemeClr val="bg1"/>
              </a:solidFill>
              <a:latin typeface="Arial" charset="0"/>
            </a:endParaRPr>
          </a:p>
          <a:p>
            <a:pPr marL="609600" indent="-609600" eaLnBrk="1" hangingPunct="1">
              <a:buFontTx/>
              <a:buNone/>
            </a:pPr>
            <a:endParaRPr lang="en-US" sz="2800" dirty="0" smtClean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185845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0"/>
            <a:ext cx="8229600" cy="939800"/>
          </a:xfrm>
        </p:spPr>
        <p:txBody>
          <a:bodyPr/>
          <a:lstStyle/>
          <a:p>
            <a:pPr algn="ctr" eaLnBrk="1" hangingPunct="1"/>
            <a:r>
              <a:rPr lang="sr-Latn-CS" b="1" smtClean="0">
                <a:solidFill>
                  <a:schemeClr val="bg1"/>
                </a:solidFill>
                <a:latin typeface="Arial" charset="0"/>
              </a:rPr>
              <a:t>Неорганск</a:t>
            </a:r>
            <a:r>
              <a:rPr lang="sr-Cyrl-CS" b="1" smtClean="0">
                <a:solidFill>
                  <a:schemeClr val="bg1"/>
                </a:solidFill>
                <a:latin typeface="Arial" charset="0"/>
              </a:rPr>
              <a:t>а једињења</a:t>
            </a:r>
            <a:endParaRPr lang="en-US" b="1" smtClean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35843" name="Picture 4" descr="mini-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58275" y="3822700"/>
            <a:ext cx="85725" cy="85725"/>
          </a:xfrm>
          <a:noFill/>
        </p:spPr>
      </p:pic>
      <p:sp>
        <p:nvSpPr>
          <p:cNvPr id="3584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484784"/>
            <a:ext cx="8425631" cy="52292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Latn-CS" sz="2400" b="1" dirty="0" smtClean="0">
                <a:solidFill>
                  <a:srgbClr val="F90701"/>
                </a:solidFill>
                <a:latin typeface="Arial" charset="0"/>
              </a:rPr>
              <a:t>Вода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 - </a:t>
            </a:r>
            <a:r>
              <a:rPr lang="en-US" sz="2400" dirty="0" err="1" smtClean="0">
                <a:solidFill>
                  <a:schemeClr val="bg1"/>
                </a:solidFill>
                <a:latin typeface="Arial" charset="0"/>
              </a:rPr>
              <a:t>главн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а</a:t>
            </a:r>
            <a:r>
              <a:rPr lang="en-US" sz="24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Arial" charset="0"/>
              </a:rPr>
              <a:t>компонент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а, чини </a:t>
            </a:r>
            <a:r>
              <a:rPr lang="en-US" sz="2400" dirty="0" smtClean="0">
                <a:solidFill>
                  <a:schemeClr val="bg1"/>
                </a:solidFill>
                <a:latin typeface="Arial" charset="0"/>
              </a:rPr>
              <a:t>50-95% </a:t>
            </a:r>
            <a:r>
              <a:rPr lang="en-US" sz="2400" dirty="0" err="1" smtClean="0">
                <a:solidFill>
                  <a:schemeClr val="bg1"/>
                </a:solidFill>
                <a:latin typeface="Arial" charset="0"/>
              </a:rPr>
              <a:t>тежине</a:t>
            </a:r>
            <a:r>
              <a:rPr lang="en-US" sz="24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Arial" charset="0"/>
              </a:rPr>
              <a:t>ћелије</a:t>
            </a:r>
            <a:endParaRPr lang="sr-Latn-CS" sz="24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z="1400" dirty="0" smtClean="0">
                <a:solidFill>
                  <a:schemeClr val="bg1"/>
                </a:solidFill>
                <a:latin typeface="Arial" charset="0"/>
              </a:rPr>
              <a:t>	</a:t>
            </a:r>
            <a:endParaRPr lang="sr-Cyrl-CS" sz="14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Cyrl-CS" sz="2400" b="1" i="1" dirty="0" smtClean="0">
                <a:solidFill>
                  <a:schemeClr val="bg1"/>
                </a:solidFill>
                <a:latin typeface="Arial" charset="0"/>
              </a:rPr>
              <a:t>Количина 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воде</a:t>
            </a:r>
            <a:r>
              <a:rPr lang="sr-Cyrl-CS" sz="2400" i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у ћелији зависи од:</a:t>
            </a:r>
          </a:p>
          <a:p>
            <a:pPr eaLnBrk="1" hangingPunct="1">
              <a:buFontTx/>
              <a:buChar char="§"/>
            </a:pPr>
            <a:r>
              <a:rPr lang="sr-Cyrl-RS" sz="2400" dirty="0" smtClean="0">
                <a:solidFill>
                  <a:schemeClr val="bg1"/>
                </a:solidFill>
                <a:latin typeface="Arial" charset="0"/>
              </a:rPr>
              <a:t>метаболичке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 активности ћелије (метаболички активне ћелије имају више воде; дентин зуба 10% воде)</a:t>
            </a:r>
          </a:p>
          <a:p>
            <a:pPr eaLnBrk="1" hangingPunct="1">
              <a:buFontTx/>
              <a:buChar char="§"/>
            </a:pP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старости ћелије</a:t>
            </a:r>
          </a:p>
          <a:p>
            <a:pPr eaLnBrk="1" hangingPunct="1">
              <a:buFontTx/>
              <a:buChar char="§"/>
            </a:pP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пола (жене имају мање воде у ћелијама од мушкараца)</a:t>
            </a:r>
            <a:endParaRPr lang="en-US" sz="24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buFontTx/>
              <a:buChar char="§"/>
            </a:pPr>
            <a:endParaRPr lang="sr-Cyrl-CS" sz="14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z="2400" b="1" i="1" dirty="0" smtClean="0">
                <a:solidFill>
                  <a:schemeClr val="bg1"/>
                </a:solidFill>
                <a:latin typeface="Arial" charset="0"/>
              </a:rPr>
              <a:t>Улог</a:t>
            </a:r>
            <a:r>
              <a:rPr lang="sr-Cyrl-CS" sz="2400" b="1" i="1" dirty="0" smtClean="0">
                <a:solidFill>
                  <a:schemeClr val="bg1"/>
                </a:solidFill>
                <a:latin typeface="Arial" charset="0"/>
              </a:rPr>
              <a:t>а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 воде 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је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: </a:t>
            </a:r>
            <a:br>
              <a:rPr lang="sr-Latn-CS" sz="2400" dirty="0" smtClean="0">
                <a:solidFill>
                  <a:schemeClr val="bg1"/>
                </a:solidFill>
                <a:latin typeface="Arial" charset="0"/>
              </a:rPr>
            </a:br>
            <a:r>
              <a:rPr lang="sr-Latn-CS" sz="2400" b="1" dirty="0" smtClean="0">
                <a:solidFill>
                  <a:schemeClr val="bg1"/>
                </a:solidFill>
                <a:latin typeface="Arial" charset="0"/>
              </a:rPr>
              <a:t>1.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 универзални растварач</a:t>
            </a:r>
            <a:br>
              <a:rPr lang="sr-Latn-CS" sz="2400" dirty="0" smtClean="0">
                <a:solidFill>
                  <a:schemeClr val="bg1"/>
                </a:solidFill>
                <a:latin typeface="Arial" charset="0"/>
              </a:rPr>
            </a:br>
            <a:r>
              <a:rPr lang="sr-Latn-CS" sz="2400" b="1" dirty="0" smtClean="0">
                <a:solidFill>
                  <a:schemeClr val="bg1"/>
                </a:solidFill>
                <a:latin typeface="Arial" charset="0"/>
              </a:rPr>
              <a:t>2.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 погодна средина за одвијање метаболичких реакција</a:t>
            </a:r>
            <a:br>
              <a:rPr lang="sr-Latn-CS" sz="2400" dirty="0" smtClean="0">
                <a:solidFill>
                  <a:schemeClr val="bg1"/>
                </a:solidFill>
                <a:latin typeface="Arial" charset="0"/>
              </a:rPr>
            </a:br>
            <a:r>
              <a:rPr lang="sr-Latn-CS" sz="2400" b="1" dirty="0" smtClean="0">
                <a:solidFill>
                  <a:schemeClr val="bg1"/>
                </a:solidFill>
                <a:latin typeface="Arial" charset="0"/>
              </a:rPr>
              <a:t>3.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 транспортна улога воде</a:t>
            </a:r>
            <a:br>
              <a:rPr lang="sr-Latn-CS" sz="2400" dirty="0" smtClean="0">
                <a:solidFill>
                  <a:schemeClr val="bg1"/>
                </a:solidFill>
                <a:latin typeface="Arial" charset="0"/>
              </a:rPr>
            </a:br>
            <a:r>
              <a:rPr lang="sr-Latn-CS" sz="2400" b="1" dirty="0" smtClean="0">
                <a:solidFill>
                  <a:schemeClr val="bg1"/>
                </a:solidFill>
                <a:latin typeface="Arial" charset="0"/>
              </a:rPr>
              <a:t>4.</a:t>
            </a:r>
            <a:r>
              <a:rPr lang="sr-Latn-CS" sz="2400" dirty="0" smtClean="0">
                <a:solidFill>
                  <a:schemeClr val="bg1"/>
                </a:solidFill>
                <a:latin typeface="Arial" charset="0"/>
              </a:rPr>
              <a:t> учествује у терморегулацији и осморегулацији</a:t>
            </a:r>
          </a:p>
          <a:p>
            <a:pPr eaLnBrk="1" hangingPunct="1">
              <a:buFont typeface="Wingdings" pitchFamily="2" charset="2"/>
              <a:buNone/>
            </a:pPr>
            <a:endParaRPr lang="en-US" sz="2400" b="1" dirty="0" smtClean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987094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7544" y="476672"/>
            <a:ext cx="8229600" cy="11430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sr-Cyrl-CS" b="1" dirty="0" smtClean="0">
                <a:solidFill>
                  <a:schemeClr val="bg1"/>
                </a:solidFill>
                <a:latin typeface="Arial" charset="0"/>
              </a:rPr>
              <a:t>Неорганске соли</a:t>
            </a:r>
            <a:endParaRPr lang="en-US" b="1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686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1935163"/>
            <a:ext cx="8579296" cy="43894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sr-Cyrl-CS" sz="2400" b="1" i="1" dirty="0">
                <a:solidFill>
                  <a:schemeClr val="bg1"/>
                </a:solidFill>
                <a:latin typeface="Arial" charset="0"/>
              </a:rPr>
              <a:t>Улога: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>
                <a:solidFill>
                  <a:schemeClr val="bg1"/>
                </a:solidFill>
                <a:latin typeface="Arial" charset="0"/>
              </a:rPr>
              <a:t>градивна 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– за одржавање биолошких структура</a:t>
            </a:r>
            <a:endParaRPr lang="sr-Cyrl-CS" sz="2400" dirty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dirty="0">
                <a:solidFill>
                  <a:schemeClr val="bg1"/>
                </a:solidFill>
                <a:latin typeface="Arial" charset="0"/>
              </a:rPr>
              <a:t>метаболичка </a:t>
            </a:r>
            <a:r>
              <a:rPr lang="sr-Cyrl-CS" sz="2400" dirty="0" smtClean="0">
                <a:solidFill>
                  <a:schemeClr val="bg1"/>
                </a:solidFill>
                <a:latin typeface="Arial" charset="0"/>
              </a:rPr>
              <a:t>– за биолошку активност једињења</a:t>
            </a:r>
            <a:endParaRPr lang="en-US" sz="2400" dirty="0">
              <a:solidFill>
                <a:schemeClr val="bg1"/>
              </a:solidFill>
              <a:latin typeface="Arial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sr-Cyrl-CS" sz="24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sr-Cyrl-RS" sz="2400" dirty="0" smtClean="0">
                <a:solidFill>
                  <a:schemeClr val="bg1"/>
                </a:solidFill>
                <a:latin typeface="Arial" charset="0"/>
              </a:rPr>
              <a:t>Организам их не производи, већ их уноси храном!</a:t>
            </a:r>
            <a:endParaRPr lang="en-US" sz="24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sz="2400" dirty="0" smtClean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176529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sr-Cyrl-CS" b="1" dirty="0">
                <a:solidFill>
                  <a:prstClr val="black"/>
                </a:solidFill>
                <a:latin typeface="Arial" charset="0"/>
              </a:rPr>
              <a:t>Неорганске соли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008" y="2276872"/>
            <a:ext cx="8928992" cy="4389437"/>
          </a:xfrm>
        </p:spPr>
        <p:txBody>
          <a:bodyPr/>
          <a:lstStyle/>
          <a:p>
            <a:pPr marL="0" lvl="0" indent="0" eaLnBrk="1" hangingPunct="1">
              <a:lnSpc>
                <a:spcPct val="90000"/>
              </a:lnSpc>
              <a:buNone/>
            </a:pPr>
            <a:r>
              <a:rPr lang="sr-Cyrl-CS" sz="2400" b="1" i="1" dirty="0" smtClean="0">
                <a:solidFill>
                  <a:prstClr val="black"/>
                </a:solidFill>
                <a:latin typeface="Arial" charset="0"/>
              </a:rPr>
              <a:t>	Убрајамо:</a:t>
            </a:r>
          </a:p>
          <a:p>
            <a:pPr marL="0" lvl="0" indent="0" eaLnBrk="1" hangingPunct="1">
              <a:lnSpc>
                <a:spcPct val="90000"/>
              </a:lnSpc>
              <a:buNone/>
            </a:pPr>
            <a:endParaRPr lang="sr-Cyrl-CS" sz="2400" b="1" i="1" dirty="0">
              <a:solidFill>
                <a:prstClr val="black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>
                <a:solidFill>
                  <a:srgbClr val="FF0000"/>
                </a:solidFill>
                <a:latin typeface="Arial" charset="0"/>
              </a:rPr>
              <a:t>анјоне:</a:t>
            </a:r>
            <a:r>
              <a:rPr lang="sr-Cyrl-CS" sz="2400" dirty="0" smtClean="0">
                <a:solidFill>
                  <a:prstClr val="black"/>
                </a:solidFill>
                <a:latin typeface="Arial" charset="0"/>
              </a:rPr>
              <a:t> - </a:t>
            </a:r>
            <a:r>
              <a:rPr lang="sr-Cyrl-CS" sz="2400" b="1" dirty="0" smtClean="0">
                <a:solidFill>
                  <a:prstClr val="black"/>
                </a:solidFill>
                <a:latin typeface="Arial" charset="0"/>
              </a:rPr>
              <a:t>хлориди</a:t>
            </a:r>
            <a:r>
              <a:rPr lang="sr-Cyrl-CS" sz="2400" dirty="0" smtClean="0">
                <a:solidFill>
                  <a:prstClr val="black"/>
                </a:solidFill>
                <a:latin typeface="Arial" charset="0"/>
              </a:rPr>
              <a:t> – одржавање ацидо-базне равнотеже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Cyrl-CS" sz="2400" dirty="0">
                <a:solidFill>
                  <a:prstClr val="black"/>
                </a:solidFill>
                <a:latin typeface="Arial" charset="0"/>
              </a:rPr>
              <a:t>	</a:t>
            </a:r>
            <a:r>
              <a:rPr lang="sr-Cyrl-CS" sz="2400" dirty="0" smtClean="0">
                <a:solidFill>
                  <a:prstClr val="black"/>
                </a:solidFill>
                <a:latin typeface="Arial" charset="0"/>
              </a:rPr>
              <a:t>     - </a:t>
            </a:r>
            <a:r>
              <a:rPr lang="sr-Cyrl-CS" sz="2400" b="1" dirty="0" smtClean="0">
                <a:solidFill>
                  <a:prstClr val="black"/>
                </a:solidFill>
                <a:latin typeface="Arial" charset="0"/>
              </a:rPr>
              <a:t>карбонати и бикарбонати </a:t>
            </a:r>
            <a:r>
              <a:rPr lang="sr-Cyrl-CS" sz="2400" dirty="0" smtClean="0">
                <a:solidFill>
                  <a:prstClr val="black"/>
                </a:solidFill>
                <a:latin typeface="Arial" charset="0"/>
              </a:rPr>
              <a:t>– пуфери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Cyrl-CS" sz="2400" dirty="0">
                <a:solidFill>
                  <a:prstClr val="black"/>
                </a:solidFill>
                <a:latin typeface="Arial" charset="0"/>
              </a:rPr>
              <a:t>	 </a:t>
            </a:r>
            <a:r>
              <a:rPr lang="sr-Cyrl-CS" sz="2400" dirty="0" smtClean="0">
                <a:solidFill>
                  <a:prstClr val="black"/>
                </a:solidFill>
                <a:latin typeface="Arial" charset="0"/>
              </a:rPr>
              <a:t>    - </a:t>
            </a:r>
            <a:r>
              <a:rPr lang="sr-Cyrl-CS" sz="2400" b="1" dirty="0" smtClean="0">
                <a:solidFill>
                  <a:prstClr val="black"/>
                </a:solidFill>
                <a:latin typeface="Arial" charset="0"/>
              </a:rPr>
              <a:t>фосфати</a:t>
            </a:r>
            <a:r>
              <a:rPr lang="sr-Cyrl-CS" sz="2400" dirty="0" smtClean="0">
                <a:solidFill>
                  <a:prstClr val="black"/>
                </a:solidFill>
                <a:latin typeface="Arial" charset="0"/>
              </a:rPr>
              <a:t> – основно извор енергије у ћелији (АТР)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sr-Cyrl-CS" sz="1100" dirty="0">
              <a:solidFill>
                <a:srgbClr val="FF0000"/>
              </a:solidFill>
              <a:latin typeface="Arial" charset="0"/>
            </a:endParaRPr>
          </a:p>
          <a:p>
            <a:pPr lvl="0" eaLnBrk="1" hangingPunct="1">
              <a:lnSpc>
                <a:spcPct val="90000"/>
              </a:lnSpc>
            </a:pPr>
            <a:r>
              <a:rPr lang="sr-Cyrl-CS" sz="2400" b="1" dirty="0" smtClean="0">
                <a:solidFill>
                  <a:srgbClr val="FF0000"/>
                </a:solidFill>
                <a:latin typeface="Arial" charset="0"/>
              </a:rPr>
              <a:t>катјоне:</a:t>
            </a:r>
            <a:r>
              <a:rPr lang="sr-Cyrl-CS" sz="2400" dirty="0" smtClean="0">
                <a:solidFill>
                  <a:prstClr val="black"/>
                </a:solidFill>
                <a:latin typeface="Arial" charset="0"/>
              </a:rPr>
              <a:t> - </a:t>
            </a:r>
            <a:r>
              <a:rPr lang="en-US" sz="2400" b="1" dirty="0" smtClean="0">
                <a:solidFill>
                  <a:prstClr val="black"/>
                </a:solidFill>
                <a:latin typeface="Arial" charset="0"/>
              </a:rPr>
              <a:t>K</a:t>
            </a:r>
            <a:r>
              <a:rPr lang="en-US" sz="2400" b="1" baseline="30000" dirty="0">
                <a:solidFill>
                  <a:prstClr val="black"/>
                </a:solidFill>
                <a:latin typeface="Arial" charset="0"/>
              </a:rPr>
              <a:t>+</a:t>
            </a:r>
            <a:r>
              <a:rPr lang="en-US" sz="2400" b="1" dirty="0">
                <a:solidFill>
                  <a:prstClr val="black"/>
                </a:solidFill>
                <a:latin typeface="Arial" charset="0"/>
              </a:rPr>
              <a:t>, Na</a:t>
            </a:r>
            <a:r>
              <a:rPr lang="en-US" sz="2400" b="1" baseline="30000" dirty="0" smtClean="0">
                <a:solidFill>
                  <a:prstClr val="black"/>
                </a:solidFill>
                <a:latin typeface="Arial" charset="0"/>
              </a:rPr>
              <a:t>+</a:t>
            </a:r>
            <a:r>
              <a:rPr lang="en-US" sz="2400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sr-Cyrl-RS" sz="2400" dirty="0" smtClean="0">
                <a:solidFill>
                  <a:prstClr val="black"/>
                </a:solidFill>
                <a:latin typeface="Arial" charset="0"/>
              </a:rPr>
              <a:t>- учествују у осморегулацији</a:t>
            </a:r>
          </a:p>
          <a:p>
            <a:pPr marL="0" lvl="0" indent="0" eaLnBrk="1" hangingPunct="1">
              <a:lnSpc>
                <a:spcPct val="90000"/>
              </a:lnSpc>
              <a:buNone/>
            </a:pPr>
            <a:r>
              <a:rPr lang="sr-Cyrl-RS" sz="2400" dirty="0">
                <a:solidFill>
                  <a:prstClr val="black"/>
                </a:solidFill>
                <a:latin typeface="Arial" charset="0"/>
              </a:rPr>
              <a:t>	 </a:t>
            </a:r>
            <a:r>
              <a:rPr lang="sr-Cyrl-RS" sz="2400" dirty="0" smtClean="0">
                <a:solidFill>
                  <a:prstClr val="black"/>
                </a:solidFill>
                <a:latin typeface="Arial" charset="0"/>
              </a:rPr>
              <a:t>      - </a:t>
            </a:r>
            <a:r>
              <a:rPr lang="en-US" sz="2400" b="1" dirty="0" smtClean="0">
                <a:solidFill>
                  <a:prstClr val="black"/>
                </a:solidFill>
                <a:latin typeface="Arial" charset="0"/>
              </a:rPr>
              <a:t>Ca</a:t>
            </a:r>
            <a:r>
              <a:rPr lang="en-US" sz="2400" b="1" baseline="30000" dirty="0" smtClean="0">
                <a:solidFill>
                  <a:prstClr val="black"/>
                </a:solidFill>
                <a:latin typeface="Arial" charset="0"/>
              </a:rPr>
              <a:t>2+</a:t>
            </a:r>
            <a:r>
              <a:rPr lang="sr-Cyrl-RS" sz="2400" b="1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sr-Cyrl-RS" sz="2400" dirty="0" smtClean="0">
                <a:solidFill>
                  <a:prstClr val="black"/>
                </a:solidFill>
                <a:latin typeface="Arial" charset="0"/>
              </a:rPr>
              <a:t>- улази у састав костију</a:t>
            </a:r>
          </a:p>
          <a:p>
            <a:pPr marL="0" lvl="0" indent="0" eaLnBrk="1" hangingPunct="1">
              <a:lnSpc>
                <a:spcPct val="90000"/>
              </a:lnSpc>
              <a:buNone/>
            </a:pPr>
            <a:r>
              <a:rPr lang="sr-Cyrl-RS" sz="2400" dirty="0">
                <a:solidFill>
                  <a:prstClr val="black"/>
                </a:solidFill>
                <a:latin typeface="Arial" charset="0"/>
              </a:rPr>
              <a:t>	</a:t>
            </a:r>
            <a:r>
              <a:rPr lang="sr-Cyrl-RS" sz="2400" dirty="0" smtClean="0">
                <a:solidFill>
                  <a:prstClr val="black"/>
                </a:solidFill>
                <a:latin typeface="Arial" charset="0"/>
              </a:rPr>
              <a:t>       </a:t>
            </a:r>
            <a:endParaRPr lang="sr-Cyrl-CS" sz="2400" dirty="0">
              <a:solidFill>
                <a:prstClr val="black"/>
              </a:solidFill>
              <a:latin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082444"/>
      </p:ext>
    </p:extLst>
  </p:cSld>
  <p:clrMapOvr>
    <a:masterClrMapping/>
  </p:clrMapOvr>
  <p:transition>
    <p:blind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704850"/>
            <a:ext cx="8291264" cy="1428006"/>
          </a:xfrm>
        </p:spPr>
        <p:txBody>
          <a:bodyPr/>
          <a:lstStyle/>
          <a:p>
            <a:pPr algn="ctr" eaLnBrk="1" hangingPunct="1"/>
            <a:r>
              <a:rPr lang="sr-Latn-CS" b="1" dirty="0" smtClean="0">
                <a:solidFill>
                  <a:schemeClr val="tx1"/>
                </a:solidFill>
                <a:latin typeface="Arial" charset="0"/>
              </a:rPr>
              <a:t>Органск</a:t>
            </a:r>
            <a:r>
              <a:rPr lang="sr-Cyrl-RS" b="1" dirty="0" smtClean="0">
                <a:solidFill>
                  <a:schemeClr val="tx1"/>
                </a:solidFill>
                <a:latin typeface="Arial" charset="0"/>
              </a:rPr>
              <a:t>и молекули и</a:t>
            </a:r>
            <a:r>
              <a:rPr lang="sr-Latn-CS" b="1" dirty="0" smtClean="0">
                <a:solidFill>
                  <a:schemeClr val="tx1"/>
                </a:solidFill>
                <a:latin typeface="Arial" charset="0"/>
              </a:rPr>
              <a:t> једињења</a:t>
            </a:r>
            <a:endParaRPr lang="en-US" b="1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1835696" y="3068960"/>
            <a:ext cx="6048474" cy="2646362"/>
          </a:xfrm>
        </p:spPr>
        <p:txBody>
          <a:bodyPr/>
          <a:lstStyle/>
          <a:p>
            <a:pPr eaLnBrk="1" hangingPunct="1"/>
            <a:r>
              <a:rPr lang="sr-Cyrl-RS" dirty="0" smtClean="0">
                <a:latin typeface="Arial" charset="0"/>
              </a:rPr>
              <a:t>Масне киселине (липиди)</a:t>
            </a:r>
            <a:endParaRPr lang="en-US" dirty="0" smtClean="0">
              <a:latin typeface="Arial" charset="0"/>
            </a:endParaRPr>
          </a:p>
          <a:p>
            <a:pPr eaLnBrk="1" hangingPunct="1"/>
            <a:r>
              <a:rPr lang="sr-Cyrl-RS" dirty="0" smtClean="0">
                <a:latin typeface="Arial" charset="0"/>
              </a:rPr>
              <a:t>Шећери (угљени хидрати)</a:t>
            </a:r>
            <a:r>
              <a:rPr lang="en-US" dirty="0" smtClean="0">
                <a:latin typeface="Arial" charset="0"/>
              </a:rPr>
              <a:t> </a:t>
            </a:r>
          </a:p>
          <a:p>
            <a:pPr eaLnBrk="1" hangingPunct="1"/>
            <a:r>
              <a:rPr lang="sr-Cyrl-RS" dirty="0" smtClean="0">
                <a:latin typeface="Arial" charset="0"/>
              </a:rPr>
              <a:t>Аминокиселине (п</a:t>
            </a:r>
            <a:r>
              <a:rPr lang="en-US" dirty="0" err="1" smtClean="0">
                <a:latin typeface="Arial" charset="0"/>
              </a:rPr>
              <a:t>ротеини</a:t>
            </a:r>
            <a:r>
              <a:rPr lang="sr-Cyrl-RS" dirty="0" smtClean="0">
                <a:latin typeface="Arial" charset="0"/>
              </a:rPr>
              <a:t>)</a:t>
            </a:r>
            <a:r>
              <a:rPr lang="en-US" dirty="0" smtClean="0">
                <a:latin typeface="Arial" charset="0"/>
              </a:rPr>
              <a:t> </a:t>
            </a:r>
          </a:p>
          <a:p>
            <a:pPr eaLnBrk="1" hangingPunct="1"/>
            <a:r>
              <a:rPr lang="sr-Cyrl-RS" dirty="0" smtClean="0">
                <a:latin typeface="Arial" charset="0"/>
              </a:rPr>
              <a:t>Азотне базе (н</a:t>
            </a:r>
            <a:r>
              <a:rPr lang="en-US" dirty="0" err="1" smtClean="0">
                <a:latin typeface="Arial" charset="0"/>
              </a:rPr>
              <a:t>уклеинске</a:t>
            </a:r>
            <a:r>
              <a:rPr lang="sr-Latn-C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киселине</a:t>
            </a:r>
            <a:r>
              <a:rPr lang="sr-Cyrl-RS" dirty="0" smtClean="0">
                <a:latin typeface="Arial" charset="0"/>
              </a:rPr>
              <a:t>)</a:t>
            </a:r>
            <a:r>
              <a:rPr lang="en-US" dirty="0" smtClean="0">
                <a:latin typeface="Arial" charset="0"/>
              </a:rPr>
              <a:t> </a:t>
            </a:r>
            <a:endParaRPr lang="sr-Latn-CS" dirty="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980648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МАСНЕ КИСЕЛИНЕ</a:t>
            </a:r>
            <a:endParaRPr lang="en-US" sz="4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6552728" cy="2952328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основне структурне компоненте липида</a:t>
            </a:r>
          </a:p>
          <a:p>
            <a:r>
              <a:rPr lang="sr-Cyrl-RS" dirty="0" smtClean="0">
                <a:latin typeface="Arial" pitchFamily="34" charset="0"/>
                <a:cs typeface="Arial" pitchFamily="34" charset="0"/>
              </a:rPr>
              <a:t>састоји се од ланца кога чине атоми С и Н, а на једном крају је СООН група – неполаран и хидрофобан молекул</a:t>
            </a:r>
          </a:p>
          <a:p>
            <a:pPr marL="0" indent="0">
              <a:buNone/>
            </a:pP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Липиди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 – масти (уља, воскови, лој), сложени липиди (фосфолипиди) и деривати липида (стероиди)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4653136"/>
            <a:ext cx="8625684" cy="1935088"/>
          </a:xfrm>
          <a:prstGeom prst="rect">
            <a:avLst/>
          </a:prstGeom>
        </p:spPr>
        <p:txBody>
          <a:bodyPr vert="horz" lIns="0" rIns="0" bIns="0" anchor="b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sr-Cyrl-RS" sz="24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Улога липида</a:t>
            </a:r>
            <a:r>
              <a:rPr lang="sr-Cyrl-RS" sz="2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: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sr-Cyrl-RS" sz="2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	- енергетска – депои енергије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sr-Cyrl-RS" sz="2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	- градивна – структурне компоненте ћелијских мембрана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sr-Cyrl-RS" sz="2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	- </a:t>
            </a:r>
            <a:r>
              <a:rPr lang="sr-Cyrl-RS" sz="2400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регулаторна - хормони</a:t>
            </a:r>
            <a:endParaRPr lang="sr-Cyrl-RS" sz="2400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sr-Cyrl-RS" sz="2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	- </a:t>
            </a:r>
            <a:r>
              <a:rPr lang="sr-Cyrl-RS" sz="2400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заштитна </a:t>
            </a:r>
            <a:endParaRPr lang="en-US" sz="2400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026" name="Picture 2" descr="Ð ÐµÐ·ÑÐ»ÑÐ°Ñ ÑÐ»Ð¸ÐºÐ° Ð·Ð° stearinska kiselina strukturna formul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484" y="1412776"/>
            <a:ext cx="1872133" cy="1055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 ÐµÐ·ÑÐ»ÑÐ°Ñ ÑÐ»Ð¸ÐºÐ° Ð·Ð° fosfolipidi strukturna formu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449" y="3212976"/>
            <a:ext cx="2850755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662703" y="5243089"/>
            <a:ext cx="1578246" cy="215280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r-Cyrl-RS" b="1" dirty="0" smtClean="0">
                <a:solidFill>
                  <a:schemeClr val="tx1"/>
                </a:solidFill>
              </a:rPr>
              <a:t>фосфолипиди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370427" y="2540567"/>
            <a:ext cx="1578246" cy="215280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r-Cyrl-RS" b="1" dirty="0" smtClean="0">
                <a:solidFill>
                  <a:schemeClr val="tx1"/>
                </a:solidFill>
              </a:rPr>
              <a:t>Масна киселина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sr-Cyrl-R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ШЕЋЕРИ</a:t>
            </a: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772816"/>
            <a:ext cx="9108504" cy="4821168"/>
          </a:xfrm>
        </p:spPr>
        <p:txBody>
          <a:bodyPr/>
          <a:lstStyle/>
          <a:p>
            <a:r>
              <a:rPr lang="sr-Cyrl-RS" sz="2400" dirty="0" smtClean="0">
                <a:latin typeface="Arial" pitchFamily="34" charset="0"/>
                <a:cs typeface="Arial" pitchFamily="34" charset="0"/>
              </a:rPr>
              <a:t>Скелет чине С атоми за који су везани </a:t>
            </a:r>
          </a:p>
          <a:p>
            <a:pPr marL="0" indent="0">
              <a:buNone/>
            </a:pPr>
            <a:r>
              <a:rPr lang="sr-Cyrl-R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  атоми Н и О у односу 1:2:1 (СН</a:t>
            </a:r>
            <a:r>
              <a:rPr lang="sr-Cyrl-RS" sz="2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О) и кето група</a:t>
            </a:r>
          </a:p>
          <a:p>
            <a:pPr marL="0" indent="0">
              <a:buNone/>
            </a:pPr>
            <a:endParaRPr lang="sr-Cyrl-RS" sz="105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sz="2400" dirty="0" smtClean="0">
                <a:latin typeface="Arial" pitchFamily="34" charset="0"/>
                <a:cs typeface="Arial" pitchFamily="34" charset="0"/>
              </a:rPr>
              <a:t>Могу бити:</a:t>
            </a:r>
          </a:p>
          <a:p>
            <a:pPr marL="0" indent="0">
              <a:buNone/>
            </a:pPr>
            <a:r>
              <a:rPr lang="sr-Cyrl-RS" sz="2400" dirty="0">
                <a:latin typeface="Arial" pitchFamily="34" charset="0"/>
                <a:cs typeface="Arial" pitchFamily="34" charset="0"/>
              </a:rPr>
              <a:t>	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Cyrl-RS" sz="2400" b="1" dirty="0" smtClean="0">
                <a:latin typeface="Arial" pitchFamily="34" charset="0"/>
                <a:cs typeface="Arial" pitchFamily="34" charset="0"/>
              </a:rPr>
              <a:t>моносахариди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 – триозе, тетрозе, пентозе, хексозе </a:t>
            </a:r>
          </a:p>
          <a:p>
            <a:pPr marL="0" indent="0">
              <a:buNone/>
            </a:pPr>
            <a:r>
              <a:rPr lang="sr-Cyrl-RS" sz="2400" dirty="0">
                <a:latin typeface="Arial" pitchFamily="34" charset="0"/>
                <a:cs typeface="Arial" pitchFamily="34" charset="0"/>
              </a:rPr>
              <a:t>	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Cyrl-RS" sz="2400" b="1" dirty="0" smtClean="0">
                <a:latin typeface="Arial" pitchFamily="34" charset="0"/>
                <a:cs typeface="Arial" pitchFamily="34" charset="0"/>
              </a:rPr>
              <a:t>олигосахариди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 – малтоза, лактоза, сахароза</a:t>
            </a:r>
          </a:p>
          <a:p>
            <a:pPr marL="0" indent="0">
              <a:buNone/>
            </a:pPr>
            <a:r>
              <a:rPr lang="sr-Cyrl-RS" sz="2400" dirty="0">
                <a:latin typeface="Arial" pitchFamily="34" charset="0"/>
                <a:cs typeface="Arial" pitchFamily="34" charset="0"/>
              </a:rPr>
              <a:t>	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Cyrl-RS" sz="2400" b="1" dirty="0" smtClean="0">
                <a:latin typeface="Arial" pitchFamily="34" charset="0"/>
                <a:cs typeface="Arial" pitchFamily="34" charset="0"/>
              </a:rPr>
              <a:t>полисахариди</a:t>
            </a:r>
            <a:r>
              <a:rPr lang="sr-Cyrl-RS" sz="2400" dirty="0" smtClean="0">
                <a:latin typeface="Arial" pitchFamily="34" charset="0"/>
                <a:cs typeface="Arial" pitchFamily="34" charset="0"/>
              </a:rPr>
              <a:t> – целулоза, гликоген, хитин</a:t>
            </a:r>
          </a:p>
          <a:p>
            <a:pPr marL="0" indent="0">
              <a:buNone/>
            </a:pPr>
            <a:endParaRPr lang="sr-Cyrl-RS" sz="105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sz="2400" dirty="0" smtClean="0">
                <a:latin typeface="Arial" pitchFamily="34" charset="0"/>
                <a:cs typeface="Arial" pitchFamily="34" charset="0"/>
              </a:rPr>
              <a:t>Прости шећери (моносахариди) и њихови полимери чине групу </a:t>
            </a:r>
            <a:r>
              <a:rPr lang="sr-Cyrl-R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угљених хидрата</a:t>
            </a:r>
            <a:endParaRPr lang="en-US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DGlucose Fischer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88640"/>
            <a:ext cx="1075556" cy="181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577889" y="2182576"/>
            <a:ext cx="1431776" cy="215652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r-Cyrl-R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глукоза</a:t>
            </a: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35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696744" cy="1143000"/>
          </a:xfrm>
        </p:spPr>
        <p:txBody>
          <a:bodyPr/>
          <a:lstStyle/>
          <a:p>
            <a:pPr algn="ctr"/>
            <a:r>
              <a:rPr lang="sr-Cyrl-R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АМИНОКИСЕЛИНЕ</a:t>
            </a:r>
            <a:endParaRPr lang="en-US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992" y="1628800"/>
            <a:ext cx="8659008" cy="5337420"/>
          </a:xfrm>
        </p:spPr>
        <p:txBody>
          <a:bodyPr>
            <a:normAutofit fontScale="92500" lnSpcReduction="10000"/>
          </a:bodyPr>
          <a:lstStyle/>
          <a:p>
            <a:r>
              <a:rPr lang="sr-Cyrl-RS" sz="2200" dirty="0" smtClean="0">
                <a:latin typeface="Arial" pitchFamily="34" charset="0"/>
                <a:cs typeface="Arial" pitchFamily="34" charset="0"/>
              </a:rPr>
              <a:t>Основни градивни елементи пептидних ланаца (</a:t>
            </a:r>
            <a:r>
              <a:rPr lang="sr-Cyrl-RS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протеина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0" indent="0">
              <a:buNone/>
            </a:pPr>
            <a:endParaRPr lang="sr-Cyrl-R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sz="2200" dirty="0" smtClean="0">
                <a:latin typeface="Arial" pitchFamily="34" charset="0"/>
                <a:cs typeface="Arial" pitchFamily="34" charset="0"/>
              </a:rPr>
              <a:t>састоји се од С атома за који је везан атом Н, СООН,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NH</a:t>
            </a:r>
            <a:r>
              <a:rPr lang="en-US" sz="22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 и једна специфична функционална група</a:t>
            </a:r>
          </a:p>
          <a:p>
            <a:pPr marL="0" indent="0">
              <a:buNone/>
            </a:pPr>
            <a:endParaRPr lang="sr-Cyrl-R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sz="2200" dirty="0" smtClean="0">
                <a:latin typeface="Arial" pitchFamily="34" charset="0"/>
                <a:cs typeface="Arial" pitchFamily="34" charset="0"/>
              </a:rPr>
              <a:t>20 есенцијалних аминокиселина улази у састав протеина</a:t>
            </a:r>
          </a:p>
          <a:p>
            <a:pPr marL="0" indent="0">
              <a:buNone/>
            </a:pPr>
            <a:endParaRPr lang="sr-Cyrl-R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sz="2200" dirty="0" smtClean="0">
                <a:latin typeface="Arial" pitchFamily="34" charset="0"/>
                <a:cs typeface="Arial" pitchFamily="34" charset="0"/>
              </a:rPr>
              <a:t>Повезане </a:t>
            </a:r>
            <a:r>
              <a:rPr lang="sr-Cyrl-RS" sz="2200" b="1" i="1" dirty="0" smtClean="0">
                <a:latin typeface="Arial" pitchFamily="34" charset="0"/>
                <a:cs typeface="Arial" pitchFamily="34" charset="0"/>
              </a:rPr>
              <a:t>пептидним везама 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у полипептидне ланце</a:t>
            </a:r>
          </a:p>
          <a:p>
            <a:pPr marL="0" indent="0">
              <a:buNone/>
            </a:pPr>
            <a:endParaRPr lang="sr-Cyrl-R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sz="2200" dirty="0" smtClean="0">
                <a:latin typeface="Arial" pitchFamily="34" charset="0"/>
                <a:cs typeface="Arial" pitchFamily="34" charset="0"/>
              </a:rPr>
              <a:t>Примарна, секундарна, терцијарна, кватернерна структура протеина</a:t>
            </a:r>
          </a:p>
          <a:p>
            <a:pPr marL="0" indent="0">
              <a:buNone/>
            </a:pPr>
            <a:endParaRPr lang="sr-Cyrl-R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sr-Cyrl-RS" sz="2200" dirty="0" smtClean="0">
                <a:latin typeface="Arial" pitchFamily="34" charset="0"/>
                <a:cs typeface="Arial" pitchFamily="34" charset="0"/>
              </a:rPr>
              <a:t>Протеини у ћелији:</a:t>
            </a:r>
          </a:p>
          <a:p>
            <a:pPr marL="0" indent="0">
              <a:buNone/>
            </a:pPr>
            <a:r>
              <a:rPr lang="sr-Cyrl-RS" sz="2200" dirty="0" smtClean="0">
                <a:latin typeface="Arial" pitchFamily="34" charset="0"/>
                <a:cs typeface="Arial" pitchFamily="34" charset="0"/>
              </a:rPr>
              <a:t>	- ензими</a:t>
            </a:r>
          </a:p>
          <a:p>
            <a:pPr marL="0" indent="0">
              <a:buNone/>
            </a:pPr>
            <a:r>
              <a:rPr lang="sr-Cyrl-RS" sz="2200" dirty="0" smtClean="0">
                <a:latin typeface="Arial" pitchFamily="34" charset="0"/>
                <a:cs typeface="Arial" pitchFamily="34" charset="0"/>
              </a:rPr>
              <a:t>	- хормони</a:t>
            </a:r>
          </a:p>
          <a:p>
            <a:pPr marL="0" indent="0">
              <a:buNone/>
            </a:pPr>
            <a:r>
              <a:rPr lang="sr-Cyrl-RS" sz="2200" dirty="0">
                <a:latin typeface="Arial" pitchFamily="34" charset="0"/>
                <a:cs typeface="Arial" pitchFamily="34" charset="0"/>
              </a:rPr>
              <a:t>	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- антитела</a:t>
            </a:r>
          </a:p>
          <a:p>
            <a:pPr marL="0" indent="0">
              <a:buNone/>
            </a:pPr>
            <a:r>
              <a:rPr lang="sr-Cyrl-RS" sz="2200" dirty="0">
                <a:latin typeface="Arial" pitchFamily="34" charset="0"/>
                <a:cs typeface="Arial" pitchFamily="34" charset="0"/>
              </a:rPr>
              <a:t>	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- транспортни молекули</a:t>
            </a:r>
          </a:p>
          <a:p>
            <a:pPr marL="0" indent="0">
              <a:buNone/>
            </a:pPr>
            <a:r>
              <a:rPr lang="sr-Cyrl-RS" sz="2200" dirty="0">
                <a:latin typeface="Arial" pitchFamily="34" charset="0"/>
                <a:cs typeface="Arial" pitchFamily="34" charset="0"/>
              </a:rPr>
              <a:t>	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- контрактилни молекули</a:t>
            </a:r>
          </a:p>
          <a:p>
            <a:pPr marL="0" indent="0">
              <a:buNone/>
            </a:pPr>
            <a:r>
              <a:rPr lang="sr-Cyrl-RS" sz="2200" dirty="0">
                <a:latin typeface="Arial" pitchFamily="34" charset="0"/>
                <a:cs typeface="Arial" pitchFamily="34" charset="0"/>
              </a:rPr>
              <a:t>	</a:t>
            </a:r>
            <a:r>
              <a:rPr lang="sr-Cyrl-RS" sz="2200" dirty="0" smtClean="0">
                <a:latin typeface="Arial" pitchFamily="34" charset="0"/>
                <a:cs typeface="Arial" pitchFamily="34" charset="0"/>
              </a:rPr>
              <a:t>- структурни елементи</a:t>
            </a:r>
          </a:p>
          <a:p>
            <a:pPr marL="0" indent="0">
              <a:buNone/>
            </a:pPr>
            <a:endParaRPr lang="sr-Cyrl-RS" sz="2200" dirty="0" smtClean="0">
              <a:latin typeface="Arial" pitchFamily="34" charset="0"/>
              <a:cs typeface="Arial" pitchFamily="34" charset="0"/>
            </a:endParaRPr>
          </a:p>
          <a:p>
            <a:endParaRPr lang="sr-Cyrl-RS" sz="2200" dirty="0" smtClean="0">
              <a:latin typeface="Arial" pitchFamily="34" charset="0"/>
              <a:cs typeface="Arial" pitchFamily="34" charset="0"/>
            </a:endParaRPr>
          </a:p>
          <a:p>
            <a:endParaRPr lang="sr-Cyrl-RS" sz="2200" dirty="0" smtClean="0">
              <a:latin typeface="Arial" pitchFamily="34" charset="0"/>
              <a:cs typeface="Arial" pitchFamily="34" charset="0"/>
            </a:endParaRPr>
          </a:p>
          <a:p>
            <a:endParaRPr lang="sr-Cyrl-RS" sz="2200" dirty="0" smtClean="0">
              <a:latin typeface="Arial" pitchFamily="34" charset="0"/>
              <a:cs typeface="Arial" pitchFamily="34" charset="0"/>
            </a:endParaRPr>
          </a:p>
          <a:p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s://upload.wikimedia.org/wikipedia/commons/thumb/c/ce/AminoAcidball.svg/200px-AminoAcidball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90500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82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248</TotalTime>
  <Words>253</Words>
  <Application>Microsoft Office PowerPoint</Application>
  <PresentationFormat>On-screen Show (4:3)</PresentationFormat>
  <Paragraphs>86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Constantia</vt:lpstr>
      <vt:lpstr>Wingdings</vt:lpstr>
      <vt:lpstr>Wingdings 2</vt:lpstr>
      <vt:lpstr>Flow</vt:lpstr>
      <vt:lpstr>2_Flow</vt:lpstr>
      <vt:lpstr>ХЕМИЈСКИ САСТАВ ЋЕЛИЈЕ</vt:lpstr>
      <vt:lpstr>Хемијски састав ћелије</vt:lpstr>
      <vt:lpstr>Неорганска једињења</vt:lpstr>
      <vt:lpstr>Неорганске соли</vt:lpstr>
      <vt:lpstr>Неорганске соли</vt:lpstr>
      <vt:lpstr>Органски молекули и једињења</vt:lpstr>
      <vt:lpstr>МАСНЕ КИСЕЛИНЕ</vt:lpstr>
      <vt:lpstr>ШЕЋЕРИ</vt:lpstr>
      <vt:lpstr>АМИНОКИСЕЛИНЕ</vt:lpstr>
      <vt:lpstr>АЗОТНЕ БАЗЕ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Danijela Todorovic</dc:creator>
  <cp:lastModifiedBy>Ryzen</cp:lastModifiedBy>
  <cp:revision>17</cp:revision>
  <dcterms:created xsi:type="dcterms:W3CDTF">2018-09-03T11:07:12Z</dcterms:created>
  <dcterms:modified xsi:type="dcterms:W3CDTF">2022-08-22T09:45:50Z</dcterms:modified>
</cp:coreProperties>
</file>